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1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953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903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883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1/30/21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3282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1/30/21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4757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1/30/21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277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1/30/21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749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1/30/21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0026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1/30/21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18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888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4212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33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74946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3323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536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256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1/30/21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549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houghtco.com/introduction-essays-and-speeches-1691186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oughtco.com/difference-between-control-variable-and-group-609102" TargetMode="External"/><Relationship Id="rId2" Type="http://schemas.openxmlformats.org/officeDocument/2006/relationships/hyperlink" Target="https://www.thoughtco.com/definition-of-independent-variable-605238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houghtco.com/controlled-variable-definition-609094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oughtco.com/definition-of-dependent-variable-604998" TargetMode="External"/><Relationship Id="rId2" Type="http://schemas.openxmlformats.org/officeDocument/2006/relationships/hyperlink" Target="https://www.thoughtco.com/definition-of-independent-variable-605238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6E324-6F09-48DE-A0CE-CC29FC3861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sz="1800" u="sng" dirty="0">
                <a:solidFill>
                  <a:srgbClr val="282828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Lab Report Essentials</a:t>
            </a:r>
            <a:b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784A37-B28F-46AA-9708-B40414AE82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Nandini Menon</a:t>
            </a:r>
          </a:p>
          <a:p>
            <a:r>
              <a:rPr lang="en-CA" dirty="0"/>
              <a:t>Grade 8 </a:t>
            </a:r>
          </a:p>
          <a:p>
            <a:r>
              <a:rPr lang="en-CA" dirty="0"/>
              <a:t>Sathya Sai School Toronto, Canada</a:t>
            </a:r>
          </a:p>
        </p:txBody>
      </p:sp>
    </p:spTree>
    <p:extLst>
      <p:ext uri="{BB962C8B-B14F-4D97-AF65-F5344CB8AC3E}">
        <p14:creationId xmlns:p14="http://schemas.microsoft.com/office/powerpoint/2010/main" val="258658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D7D4B-993D-494D-826F-8EEE15068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800" dirty="0">
                <a:solidFill>
                  <a:schemeClr val="tx1"/>
                </a:solidFill>
              </a:rPr>
              <a:t>Title page </a:t>
            </a:r>
            <a:r>
              <a:rPr lang="en-CA" sz="2800">
                <a:solidFill>
                  <a:schemeClr val="tx1"/>
                </a:solidFill>
              </a:rPr>
              <a:t>or not </a:t>
            </a:r>
            <a:r>
              <a:rPr lang="en-CA" sz="2800" dirty="0">
                <a:solidFill>
                  <a:schemeClr val="tx1"/>
                </a:solidFill>
              </a:rPr>
              <a:t>( I don’t want one</a:t>
            </a:r>
            <a:r>
              <a:rPr lang="en-CA" sz="2800">
                <a:solidFill>
                  <a:schemeClr val="tx1"/>
                </a:solidFill>
              </a:rPr>
              <a:t>, but </a:t>
            </a:r>
            <a:r>
              <a:rPr lang="en-CA" sz="2800" dirty="0">
                <a:solidFill>
                  <a:schemeClr val="tx1"/>
                </a:solidFill>
              </a:rPr>
              <a:t>another instructor may want)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C04A7-3BEB-4EBB-A90F-CE945A55E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solidFill>
                  <a:schemeClr val="tx1"/>
                </a:solidFill>
              </a:rPr>
              <a:t>Top of the  page.</a:t>
            </a:r>
          </a:p>
          <a:p>
            <a:pPr marL="342900" lvl="0" indent="-342900" fontAlgn="base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title of the experiment: Brief, main point of the experiment or investigation</a:t>
            </a:r>
          </a:p>
          <a:p>
            <a:pPr marL="342900" lvl="0" indent="-342900" fontAlgn="base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800" dirty="0">
                <a:solidFill>
                  <a:srgbClr val="282828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 Osmosis happens through cell membrane”</a:t>
            </a:r>
            <a:endParaRPr lang="en-CA" sz="1800" dirty="0">
              <a:solidFill>
                <a:srgbClr val="282828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Your name and the names of any lab partners.</a:t>
            </a:r>
            <a:endParaRPr lang="en-CA" sz="1800" dirty="0">
              <a:solidFill>
                <a:srgbClr val="282828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Your instructor's name.</a:t>
            </a:r>
            <a:endParaRPr lang="en-CA" sz="1800" dirty="0">
              <a:solidFill>
                <a:srgbClr val="282828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date the lab was performed or the date the report was submitted.</a:t>
            </a:r>
            <a:endParaRPr lang="en-CA" sz="1800" dirty="0">
              <a:solidFill>
                <a:srgbClr val="282828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138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7D1D0-2511-460C-BE78-991EBDC11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en-CA" dirty="0">
                <a:solidFill>
                  <a:srgbClr val="282828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Introduction or Purpose</a:t>
            </a:r>
            <a:b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AED59-AA36-4D4C-B37E-63BF0A280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CA" sz="2400" dirty="0">
              <a:solidFill>
                <a:srgbClr val="282828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CA" sz="24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Usually, the </a:t>
            </a:r>
            <a:r>
              <a:rPr lang="en-CA" sz="2400" u="sng" dirty="0">
                <a:solidFill>
                  <a:schemeClr val="tx1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introduction</a:t>
            </a:r>
            <a:r>
              <a:rPr lang="en-CA" sz="24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is one paragraph that explains the objectives or purpose of the lab. This part contains </a:t>
            </a:r>
            <a:r>
              <a:rPr lang="en-CA" sz="2400" dirty="0">
                <a:solidFill>
                  <a:srgbClr val="282828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definitions, the theory you want to prove(here Osmosis) and</a:t>
            </a:r>
            <a:r>
              <a:rPr lang="en-CA" sz="24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2400" dirty="0">
                <a:solidFill>
                  <a:srgbClr val="282828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CA" sz="24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ypothesis too</a:t>
            </a:r>
            <a:br>
              <a:rPr lang="en-C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C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CA" sz="2400" u="sng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Hypothesis: </a:t>
            </a:r>
            <a:r>
              <a:rPr lang="en-CA" sz="2400" dirty="0">
                <a:solidFill>
                  <a:schemeClr val="tx1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do you think will happen?</a:t>
            </a:r>
          </a:p>
          <a:p>
            <a:pPr marL="0" indent="0">
              <a:buNone/>
            </a:pPr>
            <a:r>
              <a:rPr lang="en-CA" sz="2400" dirty="0">
                <a:solidFill>
                  <a:schemeClr val="tx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(use your knowledge of Osmosis and predict what may happen)</a:t>
            </a:r>
            <a:br>
              <a:rPr lang="en-CA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3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B827D-C4FB-4F9A-90CF-BAA40C07B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fontAlgn="base">
              <a:lnSpc>
                <a:spcPct val="107000"/>
              </a:lnSpc>
              <a:spcAft>
                <a:spcPts val="800"/>
              </a:spcAft>
            </a:pPr>
            <a:r>
              <a:rPr lang="en-CA" sz="4900" dirty="0">
                <a:solidFill>
                  <a:srgbClr val="282828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Materials</a:t>
            </a:r>
            <a:br>
              <a:rPr lang="en-CA" sz="4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F72B3-9619-4494-9568-90602621E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sz="24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 everything needed to complete your experiment.</a:t>
            </a:r>
          </a:p>
          <a:p>
            <a:r>
              <a:rPr lang="en-CA" sz="2400" dirty="0">
                <a:solidFill>
                  <a:srgbClr val="282828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1.</a:t>
            </a:r>
          </a:p>
          <a:p>
            <a:r>
              <a:rPr lang="en-CA" sz="2400" dirty="0">
                <a:solidFill>
                  <a:srgbClr val="282828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2</a:t>
            </a:r>
          </a:p>
          <a:p>
            <a:r>
              <a:rPr lang="en-CA" sz="2400" dirty="0">
                <a:solidFill>
                  <a:srgbClr val="282828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3</a:t>
            </a:r>
          </a:p>
          <a:p>
            <a:r>
              <a:rPr lang="en-CA" sz="2400" dirty="0">
                <a:solidFill>
                  <a:srgbClr val="282828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4</a:t>
            </a:r>
          </a:p>
          <a:p>
            <a:r>
              <a:rPr lang="en-CA" sz="2400" dirty="0">
                <a:solidFill>
                  <a:srgbClr val="282828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5</a:t>
            </a:r>
          </a:p>
          <a:p>
            <a:endParaRPr lang="en-CA" sz="2400" dirty="0">
              <a:solidFill>
                <a:srgbClr val="282828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CA" sz="2400" dirty="0">
                <a:solidFill>
                  <a:srgbClr val="282828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(make sure you list everything)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12022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085D0-B432-41EE-9067-72EBD12F4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tx1"/>
                </a:solidFill>
              </a:rPr>
              <a:t>Safety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9333F-D915-45B8-B26F-63D3032DF2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solidFill>
                  <a:schemeClr val="tx1"/>
                </a:solidFill>
              </a:rPr>
              <a:t>Depending on the nature of experiment you decide the safety procedures.</a:t>
            </a:r>
          </a:p>
          <a:p>
            <a:pPr marL="45720" indent="0">
              <a:buNone/>
            </a:pPr>
            <a:r>
              <a:rPr lang="en-CA" dirty="0">
                <a:solidFill>
                  <a:schemeClr val="tx1"/>
                </a:solidFill>
              </a:rPr>
              <a:t>In this case what are the safety procedures.</a:t>
            </a:r>
          </a:p>
          <a:p>
            <a:pPr marL="45720" indent="0">
              <a:buNone/>
            </a:pPr>
            <a:r>
              <a:rPr lang="en-CA" dirty="0">
                <a:solidFill>
                  <a:schemeClr val="tx1"/>
                </a:solidFill>
              </a:rPr>
              <a:t>1. </a:t>
            </a:r>
          </a:p>
          <a:p>
            <a:pPr marL="45720" indent="0">
              <a:buNone/>
            </a:pPr>
            <a:r>
              <a:rPr lang="en-CA" dirty="0">
                <a:solidFill>
                  <a:schemeClr val="tx1"/>
                </a:solidFill>
              </a:rPr>
              <a:t>2.</a:t>
            </a:r>
          </a:p>
          <a:p>
            <a:pPr marL="45720" indent="0">
              <a:buNone/>
            </a:pPr>
            <a:r>
              <a:rPr lang="en-CA" dirty="0">
                <a:solidFill>
                  <a:schemeClr val="tx1"/>
                </a:solidFill>
              </a:rPr>
              <a:t>3. (</a:t>
            </a:r>
            <a:r>
              <a:rPr lang="en-CA" dirty="0" err="1">
                <a:solidFill>
                  <a:schemeClr val="tx1"/>
                </a:solidFill>
              </a:rPr>
              <a:t>etc</a:t>
            </a:r>
            <a:r>
              <a:rPr lang="en-CA" dirty="0">
                <a:solidFill>
                  <a:schemeClr val="tx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61852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7F238-313F-4C3E-9133-6BFFBE743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Procedure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33630-8148-42B8-85EF-84272FA88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535185"/>
            <a:ext cx="9872871" cy="5041784"/>
          </a:xfrm>
        </p:spPr>
        <p:txBody>
          <a:bodyPr>
            <a:normAutofit/>
          </a:bodyPr>
          <a:lstStyle/>
          <a:p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Describe the steps you completed during your investigation. </a:t>
            </a:r>
          </a:p>
          <a:p>
            <a:r>
              <a:rPr lang="en-CA" sz="1800" dirty="0">
                <a:solidFill>
                  <a:srgbClr val="282828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Make sure you number them.</a:t>
            </a:r>
            <a:endParaRPr lang="en-CA" sz="1800" dirty="0">
              <a:solidFill>
                <a:srgbClr val="282828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 sufficiently detailed that anyone could read this section and do the experiment</a:t>
            </a:r>
          </a:p>
          <a:p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Write it as if you were giving direction for someone else to do the lab.</a:t>
            </a:r>
          </a:p>
          <a:p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dirty="0">
                <a:solidFill>
                  <a:srgbClr val="282828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rovide a figure to diagram your experimental setup or add photographs.</a:t>
            </a:r>
          </a:p>
          <a:p>
            <a:r>
              <a:rPr lang="en-CA" sz="1800" dirty="0">
                <a:solidFill>
                  <a:srgbClr val="282828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</a:p>
          <a:p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</a:p>
          <a:p>
            <a:r>
              <a:rPr lang="en-CA" sz="1800" dirty="0">
                <a:solidFill>
                  <a:srgbClr val="282828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</a:p>
          <a:p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(</a:t>
            </a:r>
            <a:r>
              <a:rPr lang="en-CA" sz="1800" dirty="0" err="1">
                <a:solidFill>
                  <a:srgbClr val="28282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etc</a:t>
            </a:r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en-CA" dirty="0">
                <a:solidFill>
                  <a:schemeClr val="tx1"/>
                </a:solidFill>
              </a:rPr>
              <a:t>(Your diagram)</a:t>
            </a:r>
          </a:p>
        </p:txBody>
      </p:sp>
    </p:spTree>
    <p:extLst>
      <p:ext uri="{BB962C8B-B14F-4D97-AF65-F5344CB8AC3E}">
        <p14:creationId xmlns:p14="http://schemas.microsoft.com/office/powerpoint/2010/main" val="3903362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D9CC5-F67B-42CA-8224-8A5CBA0E1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52338"/>
            <a:ext cx="9875520" cy="713065"/>
          </a:xfrm>
        </p:spPr>
        <p:txBody>
          <a:bodyPr>
            <a:normAutofit/>
          </a:bodyPr>
          <a:lstStyle/>
          <a:p>
            <a:pPr algn="ctr"/>
            <a:r>
              <a:rPr lang="en-CA" sz="2800" dirty="0">
                <a:solidFill>
                  <a:schemeClr val="tx1"/>
                </a:solidFill>
              </a:rPr>
              <a:t>Data &amp; Variable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4D7B6-6B1F-4DCE-9EE7-54414DABD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065403"/>
            <a:ext cx="9906000" cy="5030598"/>
          </a:xfrm>
        </p:spPr>
        <p:txBody>
          <a:bodyPr>
            <a:normAutofit/>
          </a:bodyPr>
          <a:lstStyle/>
          <a:p>
            <a:r>
              <a:rPr lang="en-CA" dirty="0">
                <a:solidFill>
                  <a:schemeClr val="tx1"/>
                </a:solidFill>
              </a:rPr>
              <a:t>This means what you observed during the experiment</a:t>
            </a:r>
          </a:p>
          <a:p>
            <a:r>
              <a:rPr lang="en-CA" dirty="0">
                <a:solidFill>
                  <a:schemeClr val="tx1"/>
                </a:solidFill>
              </a:rPr>
              <a:t>Numerical Data- Quantitative (</a:t>
            </a:r>
            <a:r>
              <a:rPr lang="en-CA" dirty="0" err="1">
                <a:solidFill>
                  <a:schemeClr val="tx1"/>
                </a:solidFill>
              </a:rPr>
              <a:t>Eg</a:t>
            </a:r>
            <a:r>
              <a:rPr lang="en-CA" dirty="0">
                <a:solidFill>
                  <a:schemeClr val="tx1"/>
                </a:solidFill>
              </a:rPr>
              <a:t>; Weight of the deshelled egg before and after being in the solution recorded each day)</a:t>
            </a:r>
          </a:p>
          <a:p>
            <a:r>
              <a:rPr lang="en-CA" dirty="0">
                <a:solidFill>
                  <a:schemeClr val="tx1"/>
                </a:solidFill>
              </a:rPr>
              <a:t>Sensory data- Observed and qualitative (precise words of colour, size, shape </a:t>
            </a:r>
            <a:r>
              <a:rPr lang="en-CA" dirty="0" err="1">
                <a:solidFill>
                  <a:schemeClr val="tx1"/>
                </a:solidFill>
              </a:rPr>
              <a:t>etc</a:t>
            </a:r>
            <a:r>
              <a:rPr lang="en-CA" dirty="0">
                <a:solidFill>
                  <a:schemeClr val="tx1"/>
                </a:solidFill>
              </a:rPr>
              <a:t>)</a:t>
            </a:r>
          </a:p>
          <a:p>
            <a:r>
              <a:rPr lang="en-CA" dirty="0">
                <a:solidFill>
                  <a:schemeClr val="tx1"/>
                </a:solidFill>
              </a:rPr>
              <a:t>If the data is observed through a  period of time </a:t>
            </a:r>
          </a:p>
          <a:p>
            <a:pPr marL="45720" indent="0">
              <a:buNone/>
            </a:pPr>
            <a:r>
              <a:rPr lang="en-CA" dirty="0">
                <a:solidFill>
                  <a:schemeClr val="tx1"/>
                </a:solidFill>
              </a:rPr>
              <a:t>Write- Day1, Day 2, </a:t>
            </a:r>
          </a:p>
          <a:p>
            <a:pPr marL="45720" indent="0">
              <a:buNone/>
            </a:pPr>
            <a:r>
              <a:rPr lang="en-CA" sz="1800" dirty="0">
                <a:solidFill>
                  <a:schemeClr val="tx1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It's just the facts, not any interpretation of what they mean.)</a:t>
            </a:r>
          </a:p>
          <a:p>
            <a:pPr marL="45720" indent="0">
              <a:buNone/>
            </a:pPr>
            <a:r>
              <a:rPr lang="en-CA" sz="3200" b="0" i="0" dirty="0">
                <a:solidFill>
                  <a:srgbClr val="282828"/>
                </a:solidFill>
                <a:effectLst/>
                <a:latin typeface="Georgia" panose="02040502050405020303" pitchFamily="18" charset="0"/>
              </a:rPr>
              <a:t>Variable:</a:t>
            </a:r>
            <a:r>
              <a:rPr lang="en-CA" sz="1400" dirty="0">
                <a:solidFill>
                  <a:srgbClr val="282828"/>
                </a:solidFill>
                <a:latin typeface="Georgia" panose="02040502050405020303" pitchFamily="18" charset="0"/>
              </a:rPr>
              <a:t> a</a:t>
            </a:r>
            <a:r>
              <a:rPr lang="en-CA" sz="1400" b="0" i="0" dirty="0">
                <a:solidFill>
                  <a:srgbClr val="282828"/>
                </a:solidFill>
                <a:effectLst/>
                <a:latin typeface="Georgia" panose="02040502050405020303" pitchFamily="18" charset="0"/>
              </a:rPr>
              <a:t> factor that can be controlled, changed, or measured in an experiment.</a:t>
            </a:r>
          </a:p>
          <a:p>
            <a:pPr marL="45720" indent="0">
              <a:buNone/>
            </a:pPr>
            <a:r>
              <a:rPr lang="en-CA" sz="1400" b="1" i="0" dirty="0">
                <a:solidFill>
                  <a:srgbClr val="282828"/>
                </a:solidFill>
                <a:effectLst/>
                <a:latin typeface="Georgia" panose="02040502050405020303" pitchFamily="18" charset="0"/>
              </a:rPr>
              <a:t>Independent Variable</a:t>
            </a:r>
            <a:r>
              <a:rPr lang="en-CA" sz="1400" dirty="0">
                <a:solidFill>
                  <a:srgbClr val="282828"/>
                </a:solidFill>
                <a:latin typeface="Georgia" panose="02040502050405020303" pitchFamily="18" charset="0"/>
              </a:rPr>
              <a:t>: </a:t>
            </a:r>
            <a:r>
              <a:rPr lang="en-CA" sz="1400" b="0" i="0" dirty="0">
                <a:solidFill>
                  <a:srgbClr val="282828"/>
                </a:solidFill>
                <a:effectLst/>
                <a:latin typeface="Georgia" panose="02040502050405020303" pitchFamily="18" charset="0"/>
              </a:rPr>
              <a:t>the one condition that you change in an experiment.</a:t>
            </a:r>
            <a:br>
              <a:rPr lang="en-CA" sz="1400" b="0" i="0" dirty="0">
                <a:solidFill>
                  <a:srgbClr val="282828"/>
                </a:solidFill>
                <a:effectLst/>
                <a:latin typeface="Georgia" panose="02040502050405020303" pitchFamily="18" charset="0"/>
              </a:rPr>
            </a:br>
            <a:r>
              <a:rPr lang="en-CA" sz="1400" b="0" i="1" dirty="0">
                <a:solidFill>
                  <a:srgbClr val="282828"/>
                </a:solidFill>
                <a:effectLst/>
                <a:latin typeface="Georgia" panose="02040502050405020303" pitchFamily="18" charset="0"/>
              </a:rPr>
              <a:t>Example:</a:t>
            </a:r>
            <a:r>
              <a:rPr lang="en-CA" sz="1400" b="0" i="0" dirty="0">
                <a:solidFill>
                  <a:srgbClr val="282828"/>
                </a:solidFill>
                <a:effectLst/>
                <a:latin typeface="Georgia" panose="02040502050405020303" pitchFamily="18" charset="0"/>
              </a:rPr>
              <a:t> In an experiment measuring the effect of temperature on solubility, </a:t>
            </a:r>
            <a:r>
              <a:rPr lang="en-CA" sz="1400" b="0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independent variable</a:t>
            </a:r>
            <a:r>
              <a:rPr lang="en-CA" sz="1400" b="0" i="0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 </a:t>
            </a:r>
            <a:r>
              <a:rPr lang="en-CA" sz="1400" b="0" i="0" dirty="0">
                <a:solidFill>
                  <a:srgbClr val="282828"/>
                </a:solidFill>
                <a:effectLst/>
                <a:latin typeface="Georgia" panose="02040502050405020303" pitchFamily="18" charset="0"/>
              </a:rPr>
              <a:t>is temperature.</a:t>
            </a:r>
          </a:p>
          <a:p>
            <a:pPr marL="45720" indent="0">
              <a:buNone/>
            </a:pPr>
            <a:r>
              <a:rPr lang="en-CA" sz="1400" b="1" i="0" dirty="0">
                <a:solidFill>
                  <a:srgbClr val="282828"/>
                </a:solidFill>
                <a:effectLst/>
                <a:latin typeface="Georgia" panose="02040502050405020303" pitchFamily="18" charset="0"/>
              </a:rPr>
              <a:t>Dependent Variable: </a:t>
            </a:r>
            <a:r>
              <a:rPr lang="en-CA" sz="1400" b="0" i="0" dirty="0">
                <a:solidFill>
                  <a:srgbClr val="282828"/>
                </a:solidFill>
                <a:effectLst/>
                <a:latin typeface="Georgia" panose="02040502050405020303" pitchFamily="18" charset="0"/>
              </a:rPr>
              <a:t>The dependent variable is the variable that you measure or observe, its always what you have measured in the data.</a:t>
            </a:r>
          </a:p>
          <a:p>
            <a:pPr marL="45720" indent="0">
              <a:buNone/>
            </a:pPr>
            <a:r>
              <a:rPr lang="en-CA" sz="1400" b="1" i="0" dirty="0">
                <a:solidFill>
                  <a:srgbClr val="282828"/>
                </a:solidFill>
                <a:effectLst/>
                <a:latin typeface="Georgia" panose="02040502050405020303" pitchFamily="18" charset="0"/>
              </a:rPr>
              <a:t>Controlled Variable: </a:t>
            </a:r>
            <a:r>
              <a:rPr lang="en-CA" sz="1400" b="0" i="0" dirty="0">
                <a:solidFill>
                  <a:srgbClr val="282828"/>
                </a:solidFill>
                <a:effectLst/>
                <a:latin typeface="Georgia" panose="02040502050405020303" pitchFamily="18" charset="0"/>
              </a:rPr>
              <a:t>A </a:t>
            </a:r>
            <a:r>
              <a:rPr lang="en-CA" sz="1400" b="0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controlled variable</a:t>
            </a:r>
            <a:r>
              <a:rPr lang="en-CA" sz="1400" b="0" i="0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 or </a:t>
            </a:r>
            <a:r>
              <a:rPr lang="en-CA" sz="1400" b="0" i="0" u="none" strike="noStrike" dirty="0">
                <a:solidFill>
                  <a:schemeClr val="tx1"/>
                </a:solidFill>
                <a:effectLst/>
                <a:latin typeface="Georgia" panose="02040502050405020303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constant variable</a:t>
            </a:r>
            <a:r>
              <a:rPr lang="en-CA" sz="1400" b="0" i="0" dirty="0">
                <a:solidFill>
                  <a:schemeClr val="tx1"/>
                </a:solidFill>
                <a:effectLst/>
                <a:latin typeface="Georgia" panose="02040502050405020303" pitchFamily="18" charset="0"/>
              </a:rPr>
              <a:t> is </a:t>
            </a:r>
            <a:r>
              <a:rPr lang="en-CA" sz="1400" b="0" i="0" dirty="0">
                <a:solidFill>
                  <a:srgbClr val="282828"/>
                </a:solidFill>
                <a:effectLst/>
                <a:latin typeface="Georgia" panose="02040502050405020303" pitchFamily="18" charset="0"/>
              </a:rPr>
              <a:t>a variable that does not change during an experiment.</a:t>
            </a:r>
            <a:endParaRPr lang="en-C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073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D05C0-8F88-4A90-AECD-DD8BF465B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tx1"/>
                </a:solidFill>
              </a:rPr>
              <a:t>Results, Discussion and Analysis</a:t>
            </a:r>
            <a:b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01B5A-FDE8-4127-922F-9FCB1D3B1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451295"/>
            <a:ext cx="9872871" cy="4644705"/>
          </a:xfrm>
        </p:spPr>
        <p:txBody>
          <a:bodyPr/>
          <a:lstStyle/>
          <a:p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Describe in words what the data means. </a:t>
            </a:r>
          </a:p>
          <a:p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Sometimes the Results section is combined with the discussion.</a:t>
            </a: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data section contains numbers and/or what you observe.</a:t>
            </a:r>
          </a:p>
          <a:p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Analysis section contains any calculations and/or your reasonings based on the observations you made based on those numbers and qualitative analysis. </a:t>
            </a:r>
          </a:p>
          <a:p>
            <a:r>
              <a:rPr lang="en-CA" sz="1800" dirty="0">
                <a:solidFill>
                  <a:srgbClr val="282828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interpret the data and    </a:t>
            </a:r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determine whether or not a hypothesis was accepted. </a:t>
            </a:r>
          </a:p>
          <a:p>
            <a:pPr marL="45720" indent="0">
              <a:buNone/>
            </a:pPr>
            <a:r>
              <a:rPr lang="en-CA" sz="1800" dirty="0">
                <a:solidFill>
                  <a:srgbClr val="282828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is also where you </a:t>
            </a:r>
            <a:r>
              <a:rPr lang="en-CA" sz="1800" dirty="0">
                <a:solidFill>
                  <a:srgbClr val="282828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may want to discuss </a:t>
            </a:r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any mistakes you might have made while conducting the investigation and experiment. You may wish to describe ways the study might have been improved.)</a:t>
            </a: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99407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81D7D-FAA3-4542-B59E-C6766D4FF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472580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88662-3701-49EE-B17E-89D9B73DC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082180"/>
            <a:ext cx="9872871" cy="5013820"/>
          </a:xfrm>
        </p:spPr>
        <p:txBody>
          <a:bodyPr/>
          <a:lstStyle/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en-CA" sz="1800" dirty="0">
                <a:solidFill>
                  <a:srgbClr val="282828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onclusion is a single paragraph that sums up what happened in the experiment, whether your hypothesis was accepted or rejected, and what this means.</a:t>
            </a: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en-CA" sz="1800" dirty="0">
                <a:solidFill>
                  <a:srgbClr val="282828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Figures and Graphs can be included in this part</a:t>
            </a: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" indent="0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there Graphs and figures:</a:t>
            </a: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both be labeled with a descriptive title. </a:t>
            </a: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Label the axes on a graph, being sure to include units of measurement</a:t>
            </a: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 </a:t>
            </a:r>
            <a:r>
              <a:rPr lang="en-CA" sz="1800" u="sng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independent variable</a:t>
            </a:r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is on the X-axis, the </a:t>
            </a:r>
            <a:r>
              <a:rPr lang="en-CA" sz="1800" u="sng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dependent variable</a:t>
            </a:r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(the one you are measuring) is on the Y-axis. </a:t>
            </a:r>
          </a:p>
          <a:p>
            <a:pPr marL="45720" indent="0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en-CA" sz="1800" dirty="0">
                <a:solidFill>
                  <a:srgbClr val="282828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 sure to refer to figures and graphs in the text of your report: the first figure is Figure 1, the second figure is Figure 2, </a:t>
            </a:r>
            <a:r>
              <a:rPr lang="en-CA" sz="1800" dirty="0" err="1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n-CA" sz="1800" dirty="0">
                <a:solidFill>
                  <a:srgbClr val="282828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as you make your conclusion detailed and precise.)</a:t>
            </a: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53058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006F2-66B6-43F4-B428-AD2D2D783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>
                <a:solidFill>
                  <a:schemeClr val="tx1"/>
                </a:solidFill>
              </a:rPr>
              <a:t>References (</a:t>
            </a:r>
            <a:r>
              <a:rPr lang="en-CA" sz="2800" dirty="0">
                <a:solidFill>
                  <a:schemeClr val="tx1"/>
                </a:solidFill>
              </a:rPr>
              <a:t>APA-American Psychological Association formatting)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C301F-45D2-4BC1-94CF-092A8A192E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551963"/>
            <a:ext cx="9872871" cy="4544037"/>
          </a:xfrm>
        </p:spPr>
        <p:txBody>
          <a:bodyPr/>
          <a:lstStyle/>
          <a:p>
            <a:endParaRPr lang="en-CA" dirty="0"/>
          </a:p>
          <a:p>
            <a:r>
              <a:rPr lang="en-CA" dirty="0"/>
              <a:t>Your text book- Pearson. (2008). Cells. In </a:t>
            </a:r>
            <a:r>
              <a:rPr lang="en-CA" i="1" dirty="0"/>
              <a:t>Investigating Science and Technology 8. </a:t>
            </a:r>
            <a:r>
              <a:rPr lang="en-CA" dirty="0"/>
              <a:t>Pearson</a:t>
            </a:r>
          </a:p>
          <a:p>
            <a:r>
              <a:rPr lang="en-CA" dirty="0"/>
              <a:t>Websites you may have referred to (APA stye of referencing is needed here)</a:t>
            </a:r>
          </a:p>
          <a:p>
            <a:pPr marL="45720" indent="0">
              <a:buNone/>
            </a:pPr>
            <a:r>
              <a:rPr lang="en-CA" dirty="0"/>
              <a:t>Author(surname, First letter of first name) (date of publishing). </a:t>
            </a:r>
            <a:r>
              <a:rPr lang="en-CA" i="1" dirty="0"/>
              <a:t>Title of the article, </a:t>
            </a:r>
            <a:r>
              <a:rPr lang="en-CA" dirty="0"/>
              <a:t>website</a:t>
            </a:r>
          </a:p>
          <a:p>
            <a:pPr marL="45720" indent="0">
              <a:buNone/>
            </a:pPr>
            <a:r>
              <a:rPr lang="en-CA" dirty="0"/>
              <a:t>Example. Menon, N(October 7, 2020).</a:t>
            </a:r>
            <a:r>
              <a:rPr lang="en-CA" i="1" dirty="0"/>
              <a:t>Lab Report essentials, http……</a:t>
            </a:r>
          </a:p>
        </p:txBody>
      </p:sp>
    </p:spTree>
    <p:extLst>
      <p:ext uri="{BB962C8B-B14F-4D97-AF65-F5344CB8AC3E}">
        <p14:creationId xmlns:p14="http://schemas.microsoft.com/office/powerpoint/2010/main" val="81683314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124</TotalTime>
  <Words>767</Words>
  <Application>Microsoft Macintosh PowerPoint</Application>
  <PresentationFormat>Widescreen</PresentationFormat>
  <Paragraphs>75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Georgia</vt:lpstr>
      <vt:lpstr>Helvetica</vt:lpstr>
      <vt:lpstr>Symbol</vt:lpstr>
      <vt:lpstr>Trebuchet MS</vt:lpstr>
      <vt:lpstr>Wingdings 3</vt:lpstr>
      <vt:lpstr>Facet</vt:lpstr>
      <vt:lpstr>Lab Report Essentials </vt:lpstr>
      <vt:lpstr>Title page or not ( I don’t want one, but another instructor may want)</vt:lpstr>
      <vt:lpstr>Introduction or Purpose </vt:lpstr>
      <vt:lpstr>Materials   </vt:lpstr>
      <vt:lpstr>Safety Measures</vt:lpstr>
      <vt:lpstr>Procedure</vt:lpstr>
      <vt:lpstr>Data &amp; Variable</vt:lpstr>
      <vt:lpstr>Results, Discussion and Analysis </vt:lpstr>
      <vt:lpstr>Conclusions</vt:lpstr>
      <vt:lpstr>References (APA-American Psychological Association formatting)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 Report Essentials</dc:title>
  <dc:creator>Nandini</dc:creator>
  <cp:lastModifiedBy>Ishwara Lowtan</cp:lastModifiedBy>
  <cp:revision>13</cp:revision>
  <dcterms:created xsi:type="dcterms:W3CDTF">2020-10-07T13:19:15Z</dcterms:created>
  <dcterms:modified xsi:type="dcterms:W3CDTF">2021-01-30T21:13:42Z</dcterms:modified>
</cp:coreProperties>
</file>